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272" r:id="rId3"/>
    <p:sldId id="259" r:id="rId4"/>
    <p:sldId id="260" r:id="rId5"/>
    <p:sldId id="264" r:id="rId6"/>
    <p:sldId id="271"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3/7/2022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802522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3/7/2022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80175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3/7/2022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12248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3/7/2022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19245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3/7/2022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26744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3/7/2022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59664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3/7/2022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04711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3/7/2022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29109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3/7/2022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28727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3/7/2022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39768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3/7/2022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53996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3/7/2022</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529520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learn.genetics.utah.edu/content/evolution/pocketmice" TargetMode="Externa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s://learn.genetics.utah.edu/content/evolution/advantag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learn.genetics.utah.edu/content/evolution/criteri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AF5FBB-9FDC-4D75-9DD6-DAF01ED197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0" name="Picture 9">
            <a:extLst>
              <a:ext uri="{FF2B5EF4-FFF2-40B4-BE49-F238E27FC236}">
                <a16:creationId xmlns:a16="http://schemas.microsoft.com/office/drawing/2014/main" id="{933BBBE6-F4CF-483E-BA74-B51421B4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 name="Rectangle 11">
            <a:extLst>
              <a:ext uri="{FF2B5EF4-FFF2-40B4-BE49-F238E27FC236}">
                <a16:creationId xmlns:a16="http://schemas.microsoft.com/office/drawing/2014/main" id="{4C790028-99AE-4AE4-8269-9913E2D50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06936A2A-FE08-4EE0-A409-3EF3FA244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BAF0407B-48CB-4C05-B0D7-7A69A0D4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ADC50C3D-0DA0-4914-B5B4-D1819CC69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TextBox 19">
            <a:extLst>
              <a:ext uri="{FF2B5EF4-FFF2-40B4-BE49-F238E27FC236}">
                <a16:creationId xmlns:a16="http://schemas.microsoft.com/office/drawing/2014/main" id="{8CF9E583-1A92-4144-B4FA-81D98317FA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2" name="Rectangle 21">
            <a:extLst>
              <a:ext uri="{FF2B5EF4-FFF2-40B4-BE49-F238E27FC236}">
                <a16:creationId xmlns:a16="http://schemas.microsoft.com/office/drawing/2014/main" id="{55980737-1E33-40A8-819D-C20C41E4F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6ABBD51A-FA48-44B8-B184-A40D7F134F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6" name="Picture 25">
            <a:extLst>
              <a:ext uri="{FF2B5EF4-FFF2-40B4-BE49-F238E27FC236}">
                <a16:creationId xmlns:a16="http://schemas.microsoft.com/office/drawing/2014/main" id="{510188A9-F0D9-4FE9-85DC-2179145278C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8" name="Rectangle 27">
            <a:extLst>
              <a:ext uri="{FF2B5EF4-FFF2-40B4-BE49-F238E27FC236}">
                <a16:creationId xmlns:a16="http://schemas.microsoft.com/office/drawing/2014/main" id="{32927575-BD84-44B6-BE49-E0C7EDD0E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3FDF09A-B960-49F4-BAEB-DA397BDCD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91BE6C0-4118-460B-90C2-160041247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58D5A8-37D9-4BB9-A8EB-69601897B56B}"/>
              </a:ext>
            </a:extLst>
          </p:cNvPr>
          <p:cNvSpPr>
            <a:spLocks noGrp="1"/>
          </p:cNvSpPr>
          <p:nvPr>
            <p:ph type="title"/>
          </p:nvPr>
        </p:nvSpPr>
        <p:spPr>
          <a:xfrm>
            <a:off x="1969804" y="3428998"/>
            <a:ext cx="2668479" cy="2268559"/>
          </a:xfrm>
        </p:spPr>
        <p:txBody>
          <a:bodyPr vert="horz" lIns="91440" tIns="45720" rIns="91440" bIns="45720" rtlCol="0" anchor="t">
            <a:normAutofit/>
          </a:bodyPr>
          <a:lstStyle/>
          <a:p>
            <a:r>
              <a:rPr lang="en-US" sz="3200"/>
              <a:t>Survivor – Stickleback Fish Day 4</a:t>
            </a:r>
          </a:p>
        </p:txBody>
      </p:sp>
      <p:pic>
        <p:nvPicPr>
          <p:cNvPr id="3" name="Picture 2" descr="A picture containing text, standing, white, fish&#10;&#10;Description automatically generated">
            <a:extLst>
              <a:ext uri="{FF2B5EF4-FFF2-40B4-BE49-F238E27FC236}">
                <a16:creationId xmlns:a16="http://schemas.microsoft.com/office/drawing/2014/main" id="{931FD061-6BF0-4595-8F92-67333B85BCF8}"/>
              </a:ext>
            </a:extLst>
          </p:cNvPr>
          <p:cNvPicPr>
            <a:picLocks noChangeAspect="1"/>
          </p:cNvPicPr>
          <p:nvPr/>
        </p:nvPicPr>
        <p:blipFill>
          <a:blip r:embed="rId5"/>
          <a:stretch>
            <a:fillRect/>
          </a:stretch>
        </p:blipFill>
        <p:spPr>
          <a:xfrm>
            <a:off x="5444747" y="1459815"/>
            <a:ext cx="5297322" cy="3939035"/>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4" name="Rectangle 33">
            <a:extLst>
              <a:ext uri="{FF2B5EF4-FFF2-40B4-BE49-F238E27FC236}">
                <a16:creationId xmlns:a16="http://schemas.microsoft.com/office/drawing/2014/main" id="{15B5C763-A6E8-4D31-B139-30D083B82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465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EEDF6F-37DE-4649-9F68-51C731C053A2}"/>
              </a:ext>
            </a:extLst>
          </p:cNvPr>
          <p:cNvSpPr txBox="1"/>
          <p:nvPr/>
        </p:nvSpPr>
        <p:spPr>
          <a:xfrm>
            <a:off x="1107347" y="192947"/>
            <a:ext cx="1208014" cy="369332"/>
          </a:xfrm>
          <a:prstGeom prst="rect">
            <a:avLst/>
          </a:prstGeom>
          <a:noFill/>
        </p:spPr>
        <p:txBody>
          <a:bodyPr wrap="square" rtlCol="0">
            <a:spAutoFit/>
          </a:bodyPr>
          <a:lstStyle/>
          <a:p>
            <a:r>
              <a:rPr lang="en-US" dirty="0"/>
              <a:t>DQ</a:t>
            </a:r>
          </a:p>
        </p:txBody>
      </p:sp>
      <p:graphicFrame>
        <p:nvGraphicFramePr>
          <p:cNvPr id="3" name="Table 2">
            <a:extLst>
              <a:ext uri="{FF2B5EF4-FFF2-40B4-BE49-F238E27FC236}">
                <a16:creationId xmlns:a16="http://schemas.microsoft.com/office/drawing/2014/main" id="{6B4BCB2A-A062-45A8-B1C2-C28E031A0167}"/>
              </a:ext>
            </a:extLst>
          </p:cNvPr>
          <p:cNvGraphicFramePr>
            <a:graphicFrameLocks noGrp="1"/>
          </p:cNvGraphicFramePr>
          <p:nvPr>
            <p:extLst>
              <p:ext uri="{D42A27DB-BD31-4B8C-83A1-F6EECF244321}">
                <p14:modId xmlns:p14="http://schemas.microsoft.com/office/powerpoint/2010/main" val="2061785945"/>
              </p:ext>
            </p:extLst>
          </p:nvPr>
        </p:nvGraphicFramePr>
        <p:xfrm>
          <a:off x="1406183" y="848733"/>
          <a:ext cx="9104669" cy="1173360"/>
        </p:xfrm>
        <a:graphic>
          <a:graphicData uri="http://schemas.openxmlformats.org/drawingml/2006/table">
            <a:tbl>
              <a:tblPr>
                <a:tableStyleId>{5C22544A-7EE6-4342-B048-85BDC9FD1C3A}</a:tableStyleId>
              </a:tblPr>
              <a:tblGrid>
                <a:gridCol w="9104669">
                  <a:extLst>
                    <a:ext uri="{9D8B030D-6E8A-4147-A177-3AD203B41FA5}">
                      <a16:colId xmlns:a16="http://schemas.microsoft.com/office/drawing/2014/main" val="3898086008"/>
                    </a:ext>
                  </a:extLst>
                </a:gridCol>
              </a:tblGrid>
              <a:tr h="1173360">
                <a:tc>
                  <a:txBody>
                    <a:bodyPr/>
                    <a:lstStyle/>
                    <a:p>
                      <a:pPr marL="0" marR="0" algn="l">
                        <a:lnSpc>
                          <a:spcPct val="107000"/>
                        </a:lnSpc>
                        <a:spcBef>
                          <a:spcPts val="0"/>
                        </a:spcBef>
                        <a:spcAft>
                          <a:spcPts val="0"/>
                        </a:spcAft>
                      </a:pPr>
                      <a:r>
                        <a:rPr lang="en-U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According to natural selection, species change over time because...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0" marB="0"/>
                </a:tc>
                <a:extLst>
                  <a:ext uri="{0D108BD9-81ED-4DB2-BD59-A6C34878D82A}">
                    <a16:rowId xmlns:a16="http://schemas.microsoft.com/office/drawing/2014/main" val="842614121"/>
                  </a:ext>
                </a:extLst>
              </a:tr>
            </a:tbl>
          </a:graphicData>
        </a:graphic>
      </p:graphicFrame>
      <p:graphicFrame>
        <p:nvGraphicFramePr>
          <p:cNvPr id="4" name="Table 3">
            <a:extLst>
              <a:ext uri="{FF2B5EF4-FFF2-40B4-BE49-F238E27FC236}">
                <a16:creationId xmlns:a16="http://schemas.microsoft.com/office/drawing/2014/main" id="{6B9D70D2-C422-4E76-AC99-D30A0987B6E8}"/>
              </a:ext>
            </a:extLst>
          </p:cNvPr>
          <p:cNvGraphicFramePr>
            <a:graphicFrameLocks noGrp="1"/>
          </p:cNvGraphicFramePr>
          <p:nvPr>
            <p:extLst>
              <p:ext uri="{D42A27DB-BD31-4B8C-83A1-F6EECF244321}">
                <p14:modId xmlns:p14="http://schemas.microsoft.com/office/powerpoint/2010/main" val="2443282273"/>
              </p:ext>
            </p:extLst>
          </p:nvPr>
        </p:nvGraphicFramePr>
        <p:xfrm>
          <a:off x="1107348" y="3772122"/>
          <a:ext cx="9267322" cy="2671764"/>
        </p:xfrm>
        <a:graphic>
          <a:graphicData uri="http://schemas.openxmlformats.org/drawingml/2006/table">
            <a:tbl>
              <a:tblPr firstRow="1" firstCol="1" bandRow="1"/>
              <a:tblGrid>
                <a:gridCol w="370693">
                  <a:extLst>
                    <a:ext uri="{9D8B030D-6E8A-4147-A177-3AD203B41FA5}">
                      <a16:colId xmlns:a16="http://schemas.microsoft.com/office/drawing/2014/main" val="3201707491"/>
                    </a:ext>
                  </a:extLst>
                </a:gridCol>
                <a:gridCol w="8896629">
                  <a:extLst>
                    <a:ext uri="{9D8B030D-6E8A-4147-A177-3AD203B41FA5}">
                      <a16:colId xmlns:a16="http://schemas.microsoft.com/office/drawing/2014/main" val="2455401859"/>
                    </a:ext>
                  </a:extLst>
                </a:gridCol>
              </a:tblGrid>
              <a:tr h="0">
                <a:tc>
                  <a:txBody>
                    <a:bodyPr/>
                    <a:lstStyle/>
                    <a:p>
                      <a:pPr marL="0" marR="0">
                        <a:lnSpc>
                          <a:spcPct val="107000"/>
                        </a:lnSpc>
                        <a:spcBef>
                          <a:spcPts val="0"/>
                        </a:spcBef>
                        <a:spcAft>
                          <a:spcPts val="0"/>
                        </a:spcAft>
                      </a:pPr>
                      <a:r>
                        <a:rPr lang="en-US" sz="2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2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nSpc>
                          <a:spcPct val="107000"/>
                        </a:lnSpc>
                        <a:spcBef>
                          <a:spcPts val="0"/>
                        </a:spcBef>
                        <a:spcAft>
                          <a:spcPts val="0"/>
                        </a:spcAft>
                      </a:pPr>
                      <a:r>
                        <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Competition for resources leads to certain traits being selected over many generations</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3253232189"/>
                  </a:ext>
                </a:extLst>
              </a:tr>
              <a:tr h="0">
                <a:tc>
                  <a:txBody>
                    <a:bodyPr/>
                    <a:lstStyle/>
                    <a:p>
                      <a:pPr marL="0" marR="0">
                        <a:lnSpc>
                          <a:spcPct val="107000"/>
                        </a:lnSpc>
                        <a:spcBef>
                          <a:spcPts val="0"/>
                        </a:spcBef>
                        <a:spcAft>
                          <a:spcPts val="0"/>
                        </a:spcAft>
                      </a:pPr>
                      <a:r>
                        <a:rPr lang="en-US" sz="2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a:t>
                      </a:r>
                      <a:endParaRPr lang="en-US" sz="2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nSpc>
                          <a:spcPct val="107000"/>
                        </a:lnSpc>
                        <a:spcBef>
                          <a:spcPts val="0"/>
                        </a:spcBef>
                        <a:spcAft>
                          <a:spcPts val="0"/>
                        </a:spcAft>
                      </a:pPr>
                      <a:r>
                        <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Individuals develop behaviors and traits that they pass on to their offspring</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909519317"/>
                  </a:ext>
                </a:extLst>
              </a:tr>
              <a:tr h="0">
                <a:tc>
                  <a:txBody>
                    <a:bodyPr/>
                    <a:lstStyle/>
                    <a:p>
                      <a:pPr marL="0" marR="0">
                        <a:lnSpc>
                          <a:spcPct val="107000"/>
                        </a:lnSpc>
                        <a:spcBef>
                          <a:spcPts val="0"/>
                        </a:spcBef>
                        <a:spcAft>
                          <a:spcPts val="0"/>
                        </a:spcAft>
                      </a:pPr>
                      <a:r>
                        <a:rPr lang="en-US" sz="2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a:t>
                      </a:r>
                      <a:endParaRPr lang="en-US" sz="2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nSpc>
                          <a:spcPct val="107000"/>
                        </a:lnSpc>
                        <a:spcBef>
                          <a:spcPts val="0"/>
                        </a:spcBef>
                        <a:spcAft>
                          <a:spcPts val="0"/>
                        </a:spcAft>
                      </a:pPr>
                      <a:r>
                        <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Changes in the environment cause an increase in mutations in the species.</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4161306305"/>
                  </a:ext>
                </a:extLst>
              </a:tr>
            </a:tbl>
          </a:graphicData>
        </a:graphic>
      </p:graphicFrame>
      <p:sp>
        <p:nvSpPr>
          <p:cNvPr id="5" name="Arrow: Right 4">
            <a:extLst>
              <a:ext uri="{FF2B5EF4-FFF2-40B4-BE49-F238E27FC236}">
                <a16:creationId xmlns:a16="http://schemas.microsoft.com/office/drawing/2014/main" id="{EAABB682-20E0-4F1D-835A-B45E54B2156B}"/>
              </a:ext>
            </a:extLst>
          </p:cNvPr>
          <p:cNvSpPr/>
          <p:nvPr/>
        </p:nvSpPr>
        <p:spPr>
          <a:xfrm>
            <a:off x="142613" y="3772122"/>
            <a:ext cx="1208014" cy="4978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17E9FEE-4ED7-4518-BBF3-6A079641C924}"/>
              </a:ext>
            </a:extLst>
          </p:cNvPr>
          <p:cNvSpPr/>
          <p:nvPr/>
        </p:nvSpPr>
        <p:spPr>
          <a:xfrm>
            <a:off x="0" y="5714811"/>
            <a:ext cx="1040235" cy="646331"/>
          </a:xfrm>
          <a:prstGeom prst="rect">
            <a:avLst/>
          </a:prstGeom>
        </p:spPr>
        <p:txBody>
          <a:bodyPr wrap="square">
            <a:spAutoFit/>
          </a:bodyPr>
          <a:lstStyle/>
          <a:p>
            <a:r>
              <a:rPr lang="en-US" dirty="0"/>
              <a:t>8.LS4.3 </a:t>
            </a:r>
          </a:p>
          <a:p>
            <a:r>
              <a:rPr lang="en-US" dirty="0"/>
              <a:t>8.LS4.4 </a:t>
            </a:r>
          </a:p>
        </p:txBody>
      </p:sp>
    </p:spTree>
    <p:extLst>
      <p:ext uri="{BB962C8B-B14F-4D97-AF65-F5344CB8AC3E}">
        <p14:creationId xmlns:p14="http://schemas.microsoft.com/office/powerpoint/2010/main" val="20025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2D4CB-8CA8-4D92-8B8A-7A638C4A60BC}"/>
              </a:ext>
            </a:extLst>
          </p:cNvPr>
          <p:cNvSpPr>
            <a:spLocks noGrp="1"/>
          </p:cNvSpPr>
          <p:nvPr>
            <p:ph type="title"/>
          </p:nvPr>
        </p:nvSpPr>
        <p:spPr/>
        <p:txBody>
          <a:bodyPr/>
          <a:lstStyle/>
          <a:p>
            <a:r>
              <a:rPr lang="en-US" dirty="0"/>
              <a:t>Investigate</a:t>
            </a:r>
          </a:p>
        </p:txBody>
      </p:sp>
      <p:pic>
        <p:nvPicPr>
          <p:cNvPr id="5" name="Content Placeholder 4">
            <a:hlinkClick r:id="rId2"/>
            <a:extLst>
              <a:ext uri="{FF2B5EF4-FFF2-40B4-BE49-F238E27FC236}">
                <a16:creationId xmlns:a16="http://schemas.microsoft.com/office/drawing/2014/main" id="{6A193E4C-B512-4589-8D17-9F3314492CD7}"/>
              </a:ext>
            </a:extLst>
          </p:cNvPr>
          <p:cNvPicPr>
            <a:picLocks noGrp="1" noChangeAspect="1"/>
          </p:cNvPicPr>
          <p:nvPr>
            <p:ph sz="half" idx="1"/>
          </p:nvPr>
        </p:nvPicPr>
        <p:blipFill>
          <a:blip r:embed="rId3"/>
          <a:stretch>
            <a:fillRect/>
          </a:stretch>
        </p:blipFill>
        <p:spPr>
          <a:xfrm>
            <a:off x="2605088" y="2956521"/>
            <a:ext cx="3892550" cy="2189559"/>
          </a:xfrm>
          <a:prstGeom prst="rect">
            <a:avLst/>
          </a:prstGeom>
        </p:spPr>
      </p:pic>
      <p:sp>
        <p:nvSpPr>
          <p:cNvPr id="6" name="TextBox 5">
            <a:extLst>
              <a:ext uri="{FF2B5EF4-FFF2-40B4-BE49-F238E27FC236}">
                <a16:creationId xmlns:a16="http://schemas.microsoft.com/office/drawing/2014/main" id="{0AC26E38-EBAB-488E-9E34-27A054432904}"/>
              </a:ext>
            </a:extLst>
          </p:cNvPr>
          <p:cNvSpPr txBox="1"/>
          <p:nvPr/>
        </p:nvSpPr>
        <p:spPr>
          <a:xfrm>
            <a:off x="2605088" y="2587189"/>
            <a:ext cx="25661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Watch this video</a:t>
            </a:r>
          </a:p>
        </p:txBody>
      </p:sp>
      <p:pic>
        <p:nvPicPr>
          <p:cNvPr id="9" name="Content Placeholder 8">
            <a:hlinkClick r:id="rId4"/>
            <a:extLst>
              <a:ext uri="{FF2B5EF4-FFF2-40B4-BE49-F238E27FC236}">
                <a16:creationId xmlns:a16="http://schemas.microsoft.com/office/drawing/2014/main" id="{D900153A-4B7A-4EB2-A400-401155217AC6}"/>
              </a:ext>
            </a:extLst>
          </p:cNvPr>
          <p:cNvPicPr>
            <a:picLocks noGrp="1" noChangeAspect="1"/>
          </p:cNvPicPr>
          <p:nvPr>
            <p:ph sz="half" idx="2"/>
          </p:nvPr>
        </p:nvPicPr>
        <p:blipFill>
          <a:blip r:embed="rId5"/>
          <a:stretch>
            <a:fillRect/>
          </a:stretch>
        </p:blipFill>
        <p:spPr>
          <a:xfrm>
            <a:off x="6848668" y="2933088"/>
            <a:ext cx="4001999" cy="2212992"/>
          </a:xfrm>
          <a:prstGeom prst="rect">
            <a:avLst/>
          </a:prstGeom>
        </p:spPr>
      </p:pic>
      <p:sp>
        <p:nvSpPr>
          <p:cNvPr id="10" name="TextBox 9">
            <a:extLst>
              <a:ext uri="{FF2B5EF4-FFF2-40B4-BE49-F238E27FC236}">
                <a16:creationId xmlns:a16="http://schemas.microsoft.com/office/drawing/2014/main" id="{B76B7EFB-4A1B-4D94-866C-400CCFC781D6}"/>
              </a:ext>
            </a:extLst>
          </p:cNvPr>
          <p:cNvSpPr txBox="1"/>
          <p:nvPr/>
        </p:nvSpPr>
        <p:spPr>
          <a:xfrm>
            <a:off x="6848668" y="2009758"/>
            <a:ext cx="41987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Answer the questions on your paper as you watch the reproductive advantage simulation</a:t>
            </a:r>
          </a:p>
        </p:txBody>
      </p:sp>
      <p:sp>
        <p:nvSpPr>
          <p:cNvPr id="7" name="Rectangle 6">
            <a:extLst>
              <a:ext uri="{FF2B5EF4-FFF2-40B4-BE49-F238E27FC236}">
                <a16:creationId xmlns:a16="http://schemas.microsoft.com/office/drawing/2014/main" id="{FA1EFAFF-8C5D-451C-8048-EA11D26C0DD9}"/>
              </a:ext>
            </a:extLst>
          </p:cNvPr>
          <p:cNvSpPr/>
          <p:nvPr/>
        </p:nvSpPr>
        <p:spPr>
          <a:xfrm>
            <a:off x="0" y="5714811"/>
            <a:ext cx="1040235" cy="646331"/>
          </a:xfrm>
          <a:prstGeom prst="rect">
            <a:avLst/>
          </a:prstGeom>
        </p:spPr>
        <p:txBody>
          <a:bodyPr wrap="square">
            <a:spAutoFit/>
          </a:bodyPr>
          <a:lstStyle/>
          <a:p>
            <a:r>
              <a:rPr lang="en-US" dirty="0"/>
              <a:t>8.LS4.3 </a:t>
            </a:r>
          </a:p>
          <a:p>
            <a:r>
              <a:rPr lang="en-US" dirty="0"/>
              <a:t>8.LS4.4 </a:t>
            </a:r>
          </a:p>
        </p:txBody>
      </p:sp>
    </p:spTree>
    <p:extLst>
      <p:ext uri="{BB962C8B-B14F-4D97-AF65-F5344CB8AC3E}">
        <p14:creationId xmlns:p14="http://schemas.microsoft.com/office/powerpoint/2010/main" val="542541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6954F-E1A6-49BF-A049-86124718880D}"/>
              </a:ext>
            </a:extLst>
          </p:cNvPr>
          <p:cNvSpPr>
            <a:spLocks noGrp="1"/>
          </p:cNvSpPr>
          <p:nvPr>
            <p:ph type="title"/>
          </p:nvPr>
        </p:nvSpPr>
        <p:spPr>
          <a:xfrm>
            <a:off x="1031846" y="111770"/>
            <a:ext cx="10301681" cy="2346204"/>
          </a:xfrm>
        </p:spPr>
        <p:txBody>
          <a:bodyPr>
            <a:normAutofit fontScale="90000"/>
          </a:bodyPr>
          <a:lstStyle/>
          <a:p>
            <a:pPr algn="l"/>
            <a:r>
              <a:rPr lang="en-US" dirty="0"/>
              <a:t>What is Natural Selection?</a:t>
            </a:r>
            <a:br>
              <a:rPr lang="en-US" dirty="0"/>
            </a:br>
            <a:br>
              <a:rPr lang="en-US" dirty="0"/>
            </a:br>
            <a:r>
              <a:rPr lang="en-US" sz="2200" dirty="0"/>
              <a:t>1.Watch “A Recipe for Natural Selection”.</a:t>
            </a:r>
            <a:br>
              <a:rPr lang="en-US" sz="2200" dirty="0"/>
            </a:br>
            <a:r>
              <a:rPr lang="en-US" sz="2200" dirty="0"/>
              <a:t>2.Look at your copy of the Natural Selection Checklist.  </a:t>
            </a:r>
            <a:br>
              <a:rPr lang="en-US" sz="2200" dirty="0"/>
            </a:br>
            <a:r>
              <a:rPr lang="en-US" sz="2200" dirty="0"/>
              <a:t>3.Is the rock pocket mouse phenomenon an example of natural selection? </a:t>
            </a:r>
            <a:br>
              <a:rPr lang="en-US" sz="2200" dirty="0"/>
            </a:br>
            <a:r>
              <a:rPr lang="en-US" sz="2200" dirty="0"/>
              <a:t>Use the Natural Selection Checklist to answer this question. You must provide evidence to support your decisions.</a:t>
            </a:r>
          </a:p>
        </p:txBody>
      </p:sp>
      <p:sp>
        <p:nvSpPr>
          <p:cNvPr id="3" name="Content Placeholder 2">
            <a:extLst>
              <a:ext uri="{FF2B5EF4-FFF2-40B4-BE49-F238E27FC236}">
                <a16:creationId xmlns:a16="http://schemas.microsoft.com/office/drawing/2014/main" id="{84AE6AAF-12DE-4137-9EA8-6CCABD28FF1F}"/>
              </a:ext>
            </a:extLst>
          </p:cNvPr>
          <p:cNvSpPr>
            <a:spLocks noGrp="1"/>
          </p:cNvSpPr>
          <p:nvPr>
            <p:ph idx="1"/>
          </p:nvPr>
        </p:nvSpPr>
        <p:spPr>
          <a:xfrm>
            <a:off x="1766920" y="4051030"/>
            <a:ext cx="7796540" cy="3997828"/>
          </a:xfrm>
        </p:spPr>
        <p:txBody>
          <a:bodyPr/>
          <a:lstStyle/>
          <a:p>
            <a:endParaRPr lang="en-US" dirty="0"/>
          </a:p>
          <a:p>
            <a:endParaRPr lang="en-US" dirty="0"/>
          </a:p>
        </p:txBody>
      </p:sp>
      <p:pic>
        <p:nvPicPr>
          <p:cNvPr id="4" name="Picture 3">
            <a:hlinkClick r:id="rId2"/>
            <a:extLst>
              <a:ext uri="{FF2B5EF4-FFF2-40B4-BE49-F238E27FC236}">
                <a16:creationId xmlns:a16="http://schemas.microsoft.com/office/drawing/2014/main" id="{428DE5C3-F983-4706-A3F5-B42E08EC25A1}"/>
              </a:ext>
            </a:extLst>
          </p:cNvPr>
          <p:cNvPicPr>
            <a:picLocks noChangeAspect="1"/>
          </p:cNvPicPr>
          <p:nvPr/>
        </p:nvPicPr>
        <p:blipFill>
          <a:blip r:embed="rId3"/>
          <a:stretch>
            <a:fillRect/>
          </a:stretch>
        </p:blipFill>
        <p:spPr>
          <a:xfrm>
            <a:off x="2628540" y="2953138"/>
            <a:ext cx="6096000" cy="3429000"/>
          </a:xfrm>
          <a:prstGeom prst="rect">
            <a:avLst/>
          </a:prstGeom>
        </p:spPr>
      </p:pic>
      <p:sp>
        <p:nvSpPr>
          <p:cNvPr id="5" name="Rectangle 4">
            <a:extLst>
              <a:ext uri="{FF2B5EF4-FFF2-40B4-BE49-F238E27FC236}">
                <a16:creationId xmlns:a16="http://schemas.microsoft.com/office/drawing/2014/main" id="{D4FD3A1E-9725-45E8-96A3-C2DF360A8061}"/>
              </a:ext>
            </a:extLst>
          </p:cNvPr>
          <p:cNvSpPr/>
          <p:nvPr/>
        </p:nvSpPr>
        <p:spPr>
          <a:xfrm>
            <a:off x="0" y="5714811"/>
            <a:ext cx="1040235" cy="646331"/>
          </a:xfrm>
          <a:prstGeom prst="rect">
            <a:avLst/>
          </a:prstGeom>
        </p:spPr>
        <p:txBody>
          <a:bodyPr wrap="square">
            <a:spAutoFit/>
          </a:bodyPr>
          <a:lstStyle/>
          <a:p>
            <a:r>
              <a:rPr lang="en-US" dirty="0"/>
              <a:t>8.LS4.3 </a:t>
            </a:r>
          </a:p>
          <a:p>
            <a:r>
              <a:rPr lang="en-US" dirty="0"/>
              <a:t>8.LS4.4 </a:t>
            </a:r>
          </a:p>
        </p:txBody>
      </p:sp>
    </p:spTree>
    <p:extLst>
      <p:ext uri="{BB962C8B-B14F-4D97-AF65-F5344CB8AC3E}">
        <p14:creationId xmlns:p14="http://schemas.microsoft.com/office/powerpoint/2010/main" val="271332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36DFBB-D458-4B75-B991-32ED63249FC2}"/>
              </a:ext>
            </a:extLst>
          </p:cNvPr>
          <p:cNvSpPr/>
          <p:nvPr/>
        </p:nvSpPr>
        <p:spPr>
          <a:xfrm>
            <a:off x="1124125" y="1587266"/>
            <a:ext cx="9345336" cy="923330"/>
          </a:xfrm>
          <a:prstGeom prst="rect">
            <a:avLst/>
          </a:prstGeom>
        </p:spPr>
        <p:txBody>
          <a:bodyPr wrap="square">
            <a:spAutoFit/>
          </a:bodyPr>
          <a:lstStyle/>
          <a:p>
            <a:r>
              <a:rPr lang="en-US" dirty="0"/>
              <a:t>Revisit the Natural Selection Checklist and fill in item #1 (Variation) by checking the appropriate box and creating an evidence statement that sums up the data analyzed in this activity.</a:t>
            </a:r>
          </a:p>
        </p:txBody>
      </p:sp>
      <p:sp>
        <p:nvSpPr>
          <p:cNvPr id="3" name="Rectangle 2">
            <a:extLst>
              <a:ext uri="{FF2B5EF4-FFF2-40B4-BE49-F238E27FC236}">
                <a16:creationId xmlns:a16="http://schemas.microsoft.com/office/drawing/2014/main" id="{C6BBC6FC-E320-487F-B0F9-BAFF28100221}"/>
              </a:ext>
            </a:extLst>
          </p:cNvPr>
          <p:cNvSpPr/>
          <p:nvPr/>
        </p:nvSpPr>
        <p:spPr>
          <a:xfrm>
            <a:off x="1075189" y="3130840"/>
            <a:ext cx="9127222" cy="923330"/>
          </a:xfrm>
          <a:prstGeom prst="rect">
            <a:avLst/>
          </a:prstGeom>
        </p:spPr>
        <p:txBody>
          <a:bodyPr wrap="square">
            <a:spAutoFit/>
          </a:bodyPr>
          <a:lstStyle/>
          <a:p>
            <a:r>
              <a:rPr lang="en-US" dirty="0"/>
              <a:t>Revisit the Natural Selection Checklist and fill in item #2 (Heritability) by checking the appropriate box and creating an evidence statement that sums up the data analyzed in this activity.</a:t>
            </a:r>
          </a:p>
        </p:txBody>
      </p:sp>
      <p:sp>
        <p:nvSpPr>
          <p:cNvPr id="4" name="Rectangle 3">
            <a:extLst>
              <a:ext uri="{FF2B5EF4-FFF2-40B4-BE49-F238E27FC236}">
                <a16:creationId xmlns:a16="http://schemas.microsoft.com/office/drawing/2014/main" id="{F2270E68-CA91-4035-98F2-5A714FF768C2}"/>
              </a:ext>
            </a:extLst>
          </p:cNvPr>
          <p:cNvSpPr/>
          <p:nvPr/>
        </p:nvSpPr>
        <p:spPr>
          <a:xfrm>
            <a:off x="1075189" y="4660084"/>
            <a:ext cx="10041622" cy="923330"/>
          </a:xfrm>
          <a:prstGeom prst="rect">
            <a:avLst/>
          </a:prstGeom>
        </p:spPr>
        <p:txBody>
          <a:bodyPr wrap="square">
            <a:spAutoFit/>
          </a:bodyPr>
          <a:lstStyle/>
          <a:p>
            <a:r>
              <a:rPr lang="en-US" dirty="0"/>
              <a:t>Revisit the Natural Selection Checklist and fill in item #3 (Reproductive Advantage) by checking the appropriate box and creating an evidence statement that sums up the data analyzed in this activity.</a:t>
            </a:r>
          </a:p>
        </p:txBody>
      </p:sp>
      <p:sp>
        <p:nvSpPr>
          <p:cNvPr id="5" name="TextBox 4">
            <a:extLst>
              <a:ext uri="{FF2B5EF4-FFF2-40B4-BE49-F238E27FC236}">
                <a16:creationId xmlns:a16="http://schemas.microsoft.com/office/drawing/2014/main" id="{5D8C0CF1-6158-4283-ADFD-A7F50F48F6D3}"/>
              </a:ext>
            </a:extLst>
          </p:cNvPr>
          <p:cNvSpPr txBox="1"/>
          <p:nvPr/>
        </p:nvSpPr>
        <p:spPr>
          <a:xfrm>
            <a:off x="1317072" y="293615"/>
            <a:ext cx="5301842" cy="369332"/>
          </a:xfrm>
          <a:prstGeom prst="rect">
            <a:avLst/>
          </a:prstGeom>
          <a:noFill/>
        </p:spPr>
        <p:txBody>
          <a:bodyPr wrap="square" rtlCol="0">
            <a:spAutoFit/>
          </a:bodyPr>
          <a:lstStyle/>
          <a:p>
            <a:r>
              <a:rPr lang="en-US" dirty="0"/>
              <a:t>Stickleback Fish Natural Selection Checklist:</a:t>
            </a:r>
          </a:p>
        </p:txBody>
      </p:sp>
      <p:sp>
        <p:nvSpPr>
          <p:cNvPr id="6" name="Rectangle 5">
            <a:extLst>
              <a:ext uri="{FF2B5EF4-FFF2-40B4-BE49-F238E27FC236}">
                <a16:creationId xmlns:a16="http://schemas.microsoft.com/office/drawing/2014/main" id="{A169B489-3F98-46DB-9C1F-4D4805212654}"/>
              </a:ext>
            </a:extLst>
          </p:cNvPr>
          <p:cNvSpPr/>
          <p:nvPr/>
        </p:nvSpPr>
        <p:spPr>
          <a:xfrm>
            <a:off x="0" y="5714811"/>
            <a:ext cx="1040235" cy="646331"/>
          </a:xfrm>
          <a:prstGeom prst="rect">
            <a:avLst/>
          </a:prstGeom>
        </p:spPr>
        <p:txBody>
          <a:bodyPr wrap="square">
            <a:spAutoFit/>
          </a:bodyPr>
          <a:lstStyle/>
          <a:p>
            <a:r>
              <a:rPr lang="en-US" dirty="0"/>
              <a:t>8.LS4.3 </a:t>
            </a:r>
          </a:p>
          <a:p>
            <a:r>
              <a:rPr lang="en-US" dirty="0"/>
              <a:t>8.LS4.4 </a:t>
            </a:r>
          </a:p>
        </p:txBody>
      </p:sp>
    </p:spTree>
    <p:extLst>
      <p:ext uri="{BB962C8B-B14F-4D97-AF65-F5344CB8AC3E}">
        <p14:creationId xmlns:p14="http://schemas.microsoft.com/office/powerpoint/2010/main" val="4054325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9B7C6-535D-4751-8F8E-1BDBC65335BA}"/>
              </a:ext>
            </a:extLst>
          </p:cNvPr>
          <p:cNvSpPr>
            <a:spLocks noGrp="1"/>
          </p:cNvSpPr>
          <p:nvPr>
            <p:ph type="title"/>
          </p:nvPr>
        </p:nvSpPr>
        <p:spPr/>
        <p:txBody>
          <a:bodyPr>
            <a:normAutofit fontScale="90000"/>
          </a:bodyPr>
          <a:lstStyle/>
          <a:p>
            <a:r>
              <a:rPr lang="en-US" dirty="0"/>
              <a:t>Phenomenon Model Revision: Go back to your initial model and use newly learned information to revise your model and explanation of the anchoring phenomenon.</a:t>
            </a:r>
          </a:p>
        </p:txBody>
      </p:sp>
      <p:sp>
        <p:nvSpPr>
          <p:cNvPr id="3" name="Rectangle 2">
            <a:extLst>
              <a:ext uri="{FF2B5EF4-FFF2-40B4-BE49-F238E27FC236}">
                <a16:creationId xmlns:a16="http://schemas.microsoft.com/office/drawing/2014/main" id="{D32F049E-3E4D-4B9F-802B-CE876B9550D4}"/>
              </a:ext>
            </a:extLst>
          </p:cNvPr>
          <p:cNvSpPr/>
          <p:nvPr/>
        </p:nvSpPr>
        <p:spPr>
          <a:xfrm>
            <a:off x="0" y="5714811"/>
            <a:ext cx="1040235" cy="646331"/>
          </a:xfrm>
          <a:prstGeom prst="rect">
            <a:avLst/>
          </a:prstGeom>
        </p:spPr>
        <p:txBody>
          <a:bodyPr wrap="square">
            <a:spAutoFit/>
          </a:bodyPr>
          <a:lstStyle/>
          <a:p>
            <a:r>
              <a:rPr lang="en-US" dirty="0"/>
              <a:t>8.LS4.3 </a:t>
            </a:r>
          </a:p>
          <a:p>
            <a:r>
              <a:rPr lang="en-US" dirty="0"/>
              <a:t>8.LS4.4 </a:t>
            </a:r>
          </a:p>
        </p:txBody>
      </p:sp>
    </p:spTree>
    <p:extLst>
      <p:ext uri="{BB962C8B-B14F-4D97-AF65-F5344CB8AC3E}">
        <p14:creationId xmlns:p14="http://schemas.microsoft.com/office/powerpoint/2010/main" val="413676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F39CEA-019B-4B52-A268-3C806F6E4751}"/>
              </a:ext>
            </a:extLst>
          </p:cNvPr>
          <p:cNvSpPr/>
          <p:nvPr/>
        </p:nvSpPr>
        <p:spPr>
          <a:xfrm>
            <a:off x="1484852" y="299799"/>
            <a:ext cx="7113864" cy="646331"/>
          </a:xfrm>
          <a:prstGeom prst="rect">
            <a:avLst/>
          </a:prstGeom>
        </p:spPr>
        <p:txBody>
          <a:bodyPr wrap="square">
            <a:spAutoFit/>
          </a:bodyPr>
          <a:lstStyle/>
          <a:p>
            <a:r>
              <a:rPr lang="en-US" sz="3600" dirty="0"/>
              <a:t>Gallery Walk &amp; Peer Feedback:</a:t>
            </a:r>
          </a:p>
        </p:txBody>
      </p:sp>
      <p:sp>
        <p:nvSpPr>
          <p:cNvPr id="4" name="TextBox 3">
            <a:extLst>
              <a:ext uri="{FF2B5EF4-FFF2-40B4-BE49-F238E27FC236}">
                <a16:creationId xmlns:a16="http://schemas.microsoft.com/office/drawing/2014/main" id="{CF590901-D2B6-40E7-BF4A-FAA6590348FB}"/>
              </a:ext>
            </a:extLst>
          </p:cNvPr>
          <p:cNvSpPr txBox="1"/>
          <p:nvPr/>
        </p:nvSpPr>
        <p:spPr>
          <a:xfrm>
            <a:off x="1652631" y="1199626"/>
            <a:ext cx="9395670" cy="1323439"/>
          </a:xfrm>
          <a:prstGeom prst="rect">
            <a:avLst/>
          </a:prstGeom>
          <a:noFill/>
        </p:spPr>
        <p:txBody>
          <a:bodyPr wrap="square" rtlCol="0">
            <a:spAutoFit/>
          </a:bodyPr>
          <a:lstStyle/>
          <a:p>
            <a:r>
              <a:rPr lang="en-US" sz="2000" dirty="0"/>
              <a:t>Leave your phenomenon template at your desk.</a:t>
            </a:r>
          </a:p>
          <a:p>
            <a:r>
              <a:rPr lang="en-US" sz="2000" dirty="0"/>
              <a:t>Walk around the room to view other students models.</a:t>
            </a:r>
          </a:p>
          <a:p>
            <a:r>
              <a:rPr lang="en-US" sz="2000" dirty="0"/>
              <a:t>Give peer feedback in the box at the bottom of their paper.  (don’t repeat the same comment) </a:t>
            </a:r>
          </a:p>
        </p:txBody>
      </p:sp>
      <p:sp>
        <p:nvSpPr>
          <p:cNvPr id="5" name="Rectangle 4">
            <a:extLst>
              <a:ext uri="{FF2B5EF4-FFF2-40B4-BE49-F238E27FC236}">
                <a16:creationId xmlns:a16="http://schemas.microsoft.com/office/drawing/2014/main" id="{56463604-2A7B-43CC-B9E7-0F6A85A06FC6}"/>
              </a:ext>
            </a:extLst>
          </p:cNvPr>
          <p:cNvSpPr/>
          <p:nvPr/>
        </p:nvSpPr>
        <p:spPr>
          <a:xfrm>
            <a:off x="1753299" y="3105835"/>
            <a:ext cx="7390701" cy="1015663"/>
          </a:xfrm>
          <a:prstGeom prst="rect">
            <a:avLst/>
          </a:prstGeom>
        </p:spPr>
        <p:txBody>
          <a:bodyPr wrap="square">
            <a:spAutoFit/>
          </a:bodyPr>
          <a:lstStyle/>
          <a:p>
            <a:r>
              <a:rPr lang="en-US" sz="2000" dirty="0"/>
              <a:t>Final Phenomenon Model • </a:t>
            </a:r>
          </a:p>
          <a:p>
            <a:r>
              <a:rPr lang="en-US" sz="2000" dirty="0"/>
              <a:t>Develop a final model to show what happened to the </a:t>
            </a:r>
            <a:r>
              <a:rPr lang="en-US" sz="2000" dirty="0" err="1"/>
              <a:t>Loberg</a:t>
            </a:r>
            <a:r>
              <a:rPr lang="en-US" sz="2000" dirty="0"/>
              <a:t> Lake stickleback fish.</a:t>
            </a:r>
          </a:p>
        </p:txBody>
      </p:sp>
      <p:sp>
        <p:nvSpPr>
          <p:cNvPr id="6" name="Rectangle 5">
            <a:extLst>
              <a:ext uri="{FF2B5EF4-FFF2-40B4-BE49-F238E27FC236}">
                <a16:creationId xmlns:a16="http://schemas.microsoft.com/office/drawing/2014/main" id="{30C05C3C-60F2-413F-BA8E-91B04FA4CF6B}"/>
              </a:ext>
            </a:extLst>
          </p:cNvPr>
          <p:cNvSpPr/>
          <p:nvPr/>
        </p:nvSpPr>
        <p:spPr>
          <a:xfrm>
            <a:off x="0" y="5714811"/>
            <a:ext cx="1040235" cy="646331"/>
          </a:xfrm>
          <a:prstGeom prst="rect">
            <a:avLst/>
          </a:prstGeom>
        </p:spPr>
        <p:txBody>
          <a:bodyPr wrap="square">
            <a:spAutoFit/>
          </a:bodyPr>
          <a:lstStyle/>
          <a:p>
            <a:r>
              <a:rPr lang="en-US" dirty="0"/>
              <a:t>8.LS4.3 </a:t>
            </a:r>
          </a:p>
          <a:p>
            <a:r>
              <a:rPr lang="en-US" dirty="0"/>
              <a:t>8.LS4.4 </a:t>
            </a:r>
          </a:p>
        </p:txBody>
      </p:sp>
    </p:spTree>
    <p:extLst>
      <p:ext uri="{BB962C8B-B14F-4D97-AF65-F5344CB8AC3E}">
        <p14:creationId xmlns:p14="http://schemas.microsoft.com/office/powerpoint/2010/main" val="315042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otalTime>86</TotalTime>
  <Words>318</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MS Shell Dlg 2</vt:lpstr>
      <vt:lpstr>Times New Roman</vt:lpstr>
      <vt:lpstr>Wingdings</vt:lpstr>
      <vt:lpstr>Wingdings 3</vt:lpstr>
      <vt:lpstr>Madison</vt:lpstr>
      <vt:lpstr>Survivor – Stickleback Fish Day 4</vt:lpstr>
      <vt:lpstr>PowerPoint Presentation</vt:lpstr>
      <vt:lpstr>Investigate</vt:lpstr>
      <vt:lpstr>What is Natural Selection?  1.Watch “A Recipe for Natural Selection”. 2.Look at your copy of the Natural Selection Checklist.   3.Is the rock pocket mouse phenomenon an example of natural selection?  Use the Natural Selection Checklist to answer this question. You must provide evidence to support your decisions.</vt:lpstr>
      <vt:lpstr>PowerPoint Presentation</vt:lpstr>
      <vt:lpstr>Phenomenon Model Revision: Go back to your initial model and use newly learned information to revise your model and explanation of the anchoring phenomenon.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Survivor – Stickleback Fish Day 4</dc:title>
  <dc:creator>Lisa Meek</dc:creator>
  <cp:lastModifiedBy>Lisa Meek</cp:lastModifiedBy>
  <cp:revision>5</cp:revision>
  <dcterms:created xsi:type="dcterms:W3CDTF">2022-03-11T19:56:00Z</dcterms:created>
  <dcterms:modified xsi:type="dcterms:W3CDTF">2022-03-11T21:22:21Z</dcterms:modified>
</cp:coreProperties>
</file>